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  <p:sldId id="284" r:id="rId11"/>
    <p:sldId id="265" r:id="rId12"/>
    <p:sldId id="267" r:id="rId13"/>
    <p:sldId id="266" r:id="rId14"/>
    <p:sldId id="268" r:id="rId15"/>
    <p:sldId id="269" r:id="rId16"/>
    <p:sldId id="270" r:id="rId17"/>
    <p:sldId id="285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12308-80D1-4D0A-B8ED-BBA1BA399EC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71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7C51BB-C5A4-44FA-BCAF-8D26E58760A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289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74EFD-8C34-40E3-AEEE-24C191E1B274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B9D0D-519E-48F0-9F7F-AD98B439D04E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24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038350" cy="1752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962650" cy="1752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AD798-D90B-4970-8519-15FCFBD198E1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3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A076E-635B-4F0C-91E9-756E475E4A8C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82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91143-2E31-402D-9FC0-FDEB8AA93A34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64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005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0100" y="990600"/>
            <a:ext cx="4000500" cy="106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80B95-353F-4DC5-BAA2-D9D4ED82AE30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83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A3B3B0-D61F-496B-A3FD-FB7AD01C806D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07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3C390C-F4E8-469B-9F42-B0388F3AFEC8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70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07526-2765-4316-B870-FEB49AC37723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5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552D1-25F7-47F8-892E-40BB5A573F57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71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6E194-90BD-497B-A390-AE4B98123B02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2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achtergrond.png                                                0008E4DAZeppo                          ABA78158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0450" y="6567488"/>
            <a:ext cx="1905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66"/>
                </a:solidFill>
                <a:latin typeface="+mj-lt"/>
              </a:defRPr>
            </a:lvl1pPr>
          </a:lstStyle>
          <a:p>
            <a:fld id="{2DCC527E-744B-41ED-838A-C00A8E301375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5715000"/>
            <a:ext cx="807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457200" y="6565900"/>
            <a:ext cx="6858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156702EF-7577-45F0-AF79-2A3DE3F97CF8}" type="slidenum">
              <a:rPr lang="nl-NL" sz="900">
                <a:solidFill>
                  <a:srgbClr val="000066"/>
                </a:solidFill>
                <a:latin typeface="LucidaSansEF-Roman" charset="0"/>
              </a:rPr>
              <a:pPr/>
              <a:t>‹nr.›</a:t>
            </a:fld>
            <a:endParaRPr lang="nl-NL" sz="1000">
              <a:solidFill>
                <a:srgbClr val="000066"/>
              </a:solidFill>
              <a:latin typeface="LucidaSansEF-Roman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66"/>
          </a:solidFill>
          <a:latin typeface="LucidaSansEF-Roman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chemeClr val="tx1"/>
          </a:solidFill>
          <a:latin typeface="+mn-lt"/>
        </a:defRPr>
      </a:lvl2pPr>
      <a:lvl3pPr marL="13716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2200">
          <a:solidFill>
            <a:schemeClr val="tx1"/>
          </a:solidFill>
          <a:latin typeface="+mn-lt"/>
        </a:defRPr>
      </a:lvl3pPr>
      <a:lvl4pPr marL="18288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2860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5pPr>
      <a:lvl6pPr marL="27432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6pPr>
      <a:lvl7pPr marL="32004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7pPr>
      <a:lvl8pPr marL="36576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8pPr>
      <a:lvl9pPr marL="4114800" indent="-4572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53400" cy="304800"/>
          </a:xfrm>
        </p:spPr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Rijksacademie voor Financiën, Economie en Bedrijfsvoering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640960" cy="475252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nl-NL" sz="3600" dirty="0" smtClean="0"/>
              <a:t>	</a:t>
            </a:r>
            <a:r>
              <a:rPr lang="nl-NL" sz="3600" noProof="1" smtClean="0"/>
              <a:t>Kan een andere inrichting van het geldwezen helpen tegen crises?</a:t>
            </a:r>
            <a:br>
              <a:rPr lang="nl-NL" sz="3600" noProof="1" smtClean="0"/>
            </a:br>
            <a:r>
              <a:rPr lang="nl-NL" sz="3600" noProof="1" smtClean="0"/>
              <a:t>Wat kunnen we van Schwundgeld, 100% Money, LETS, islamitisch financieren, bitcoins en de ideeën van Bernard Lietaer verwachten</a:t>
            </a:r>
          </a:p>
          <a:p>
            <a:pPr>
              <a:lnSpc>
                <a:spcPct val="90000"/>
              </a:lnSpc>
              <a:buNone/>
            </a:pPr>
            <a:endParaRPr lang="nl-NL" sz="3600" noProof="1" smtClean="0"/>
          </a:p>
          <a:p>
            <a:pPr algn="r">
              <a:lnSpc>
                <a:spcPct val="90000"/>
              </a:lnSpc>
              <a:buNone/>
            </a:pPr>
            <a:r>
              <a:rPr lang="nl-NL" sz="3200" dirty="0" smtClean="0"/>
              <a:t>Hans Visser, 27 juni 2013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048" y="304800"/>
            <a:ext cx="8153400" cy="304800"/>
          </a:xfrm>
        </p:spPr>
        <p:txBody>
          <a:bodyPr/>
          <a:lstStyle/>
          <a:p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transitie naar 100% money bij Benes </a:t>
            </a:r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Kumhof  (2012, blz. 64)</a:t>
            </a:r>
            <a:endParaRPr lang="nl-NL" sz="1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pic>
        <p:nvPicPr>
          <p:cNvPr id="9" name="Tijdelijke aanduiding voor inhoud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03748" y="-1071500"/>
            <a:ext cx="4464498" cy="8856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34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742656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geldscheppingswinst = seigneuriage, seigniorage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23035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problemen met kredietverlening tegen rente </a:t>
            </a:r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volgens Lietaer</a:t>
            </a:r>
            <a:endParaRPr lang="nl-NL" sz="1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19256" cy="4958680"/>
          </a:xfrm>
        </p:spPr>
        <p:txBody>
          <a:bodyPr/>
          <a:lstStyle/>
          <a:p>
            <a:pPr marL="571500" indent="-571500">
              <a:buAutoNum type="romanLcParenBoth"/>
            </a:pPr>
            <a:endParaRPr lang="nl-NL" dirty="0" smtClean="0"/>
          </a:p>
          <a:p>
            <a:pPr marL="571500" indent="-571500">
              <a:buAutoNum type="romanLcParenBoth"/>
            </a:pPr>
            <a:r>
              <a:rPr lang="nl-NL" dirty="0" smtClean="0"/>
              <a:t>rente </a:t>
            </a:r>
            <a:r>
              <a:rPr lang="nl-NL" dirty="0"/>
              <a:t>leidt tot hopeloze concurrentie om geld in handen te </a:t>
            </a:r>
            <a:r>
              <a:rPr lang="nl-NL" dirty="0" smtClean="0"/>
              <a:t>krijgen</a:t>
            </a:r>
          </a:p>
          <a:p>
            <a:pPr marL="571500" indent="-571500">
              <a:buAutoNum type="romanLcParenBoth"/>
            </a:pPr>
            <a:r>
              <a:rPr lang="nl-NL" dirty="0"/>
              <a:t>g</a:t>
            </a:r>
            <a:r>
              <a:rPr lang="nl-NL" dirty="0" smtClean="0"/>
              <a:t>eldschepping </a:t>
            </a:r>
            <a:r>
              <a:rPr lang="nl-NL" dirty="0"/>
              <a:t>door kredietcreatie tegen rente brengt de noodzaak met zich van eindeloze </a:t>
            </a:r>
            <a:r>
              <a:rPr lang="nl-NL" dirty="0" smtClean="0"/>
              <a:t>groei</a:t>
            </a:r>
          </a:p>
          <a:p>
            <a:pPr marL="571500" indent="-571500">
              <a:buAutoNum type="romanLcParenBoth"/>
            </a:pPr>
            <a:r>
              <a:rPr lang="nl-NL" dirty="0" smtClean="0"/>
              <a:t>rente </a:t>
            </a:r>
            <a:r>
              <a:rPr lang="nl-NL" dirty="0"/>
              <a:t>impliceert een voortdurende vermogensoverdracht van arm naar </a:t>
            </a:r>
            <a:r>
              <a:rPr lang="nl-NL" dirty="0" smtClean="0"/>
              <a:t>rijk</a:t>
            </a:r>
          </a:p>
          <a:p>
            <a:pPr marL="0" indent="0">
              <a:buNone/>
            </a:pPr>
            <a:r>
              <a:rPr lang="nl-NL" dirty="0" smtClean="0"/>
              <a:t>(iv) rente belemmert investeren voor de toekomst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38960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ente </a:t>
            </a:r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volgens Lietaer</a:t>
            </a:r>
            <a:endParaRPr lang="nl-NL" sz="1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4896544"/>
          </a:xfrm>
        </p:spPr>
        <p:txBody>
          <a:bodyPr/>
          <a:lstStyle/>
          <a:p>
            <a:pPr marL="0" indent="0">
              <a:buNone/>
            </a:pPr>
            <a:endParaRPr lang="en-US" noProof="1" smtClean="0"/>
          </a:p>
          <a:p>
            <a:pPr marL="0" indent="0">
              <a:buNone/>
            </a:pPr>
            <a:r>
              <a:rPr lang="en-US" noProof="1" smtClean="0"/>
              <a:t>This is how today’s money system pits the participants in the economy against each other.</a:t>
            </a:r>
          </a:p>
          <a:p>
            <a:pPr marL="0" indent="0">
              <a:buNone/>
            </a:pPr>
            <a:r>
              <a:rPr lang="en-US" sz="2400" noProof="1" smtClean="0"/>
              <a:t>Bernard Lietaer, </a:t>
            </a:r>
            <a:r>
              <a:rPr lang="en-US" sz="2400" i="1" noProof="1" smtClean="0"/>
              <a:t>The Future of Money</a:t>
            </a:r>
            <a:r>
              <a:rPr lang="en-US" sz="2400" noProof="1" smtClean="0"/>
              <a:t>, 2001, blz. 51.</a:t>
            </a:r>
          </a:p>
          <a:p>
            <a:pPr marL="0" indent="0">
              <a:buNone/>
            </a:pPr>
            <a:endParaRPr lang="en-US" sz="2400" noProof="1" smtClean="0"/>
          </a:p>
          <a:p>
            <a:pPr marL="0" indent="0">
              <a:buNone/>
            </a:pPr>
            <a:r>
              <a:rPr lang="en-US" noProof="1" smtClean="0"/>
              <a:t>Essentially, to pay back interest on a loan requires using someone else’s principal.</a:t>
            </a:r>
          </a:p>
          <a:p>
            <a:pPr marL="0" indent="0">
              <a:buNone/>
            </a:pPr>
            <a:r>
              <a:rPr lang="en-US" sz="2400" noProof="1" smtClean="0"/>
              <a:t>Bernard Lietaer en Jacqui Dunne, </a:t>
            </a:r>
            <a:r>
              <a:rPr lang="en-US" sz="2400" i="1" noProof="1" smtClean="0"/>
              <a:t>Rethinking Money</a:t>
            </a:r>
            <a:r>
              <a:rPr lang="en-US" sz="2400" noProof="1" smtClean="0"/>
              <a:t>, 2013, blz. 39.</a:t>
            </a:r>
            <a:endParaRPr lang="en-US" sz="2400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33896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de narigheid van samengestelde interest volgens </a:t>
            </a:r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Lietaer</a:t>
            </a:r>
            <a:endParaRPr lang="nl-NL" sz="1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4968552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Lietaer, </a:t>
            </a:r>
            <a:r>
              <a:rPr lang="nl-NL" i="1" noProof="1" smtClean="0"/>
              <a:t>The Future of Money</a:t>
            </a:r>
            <a:r>
              <a:rPr lang="nl-NL" noProof="1" smtClean="0"/>
              <a:t>, blz. 53</a:t>
            </a:r>
          </a:p>
        </p:txBody>
      </p:sp>
      <p:pic>
        <p:nvPicPr>
          <p:cNvPr id="7" name="Tijdelijke aanduiding voor inhoud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1" y="1628800"/>
            <a:ext cx="9353804" cy="26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eigendom is diefstal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507288" cy="4886672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La propriété, c'est le vol</a:t>
            </a:r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sz="2400" noProof="1" smtClean="0"/>
              <a:t>Pierre-Joseph Proudhon (1809-1865), </a:t>
            </a:r>
          </a:p>
          <a:p>
            <a:pPr marL="0" indent="0">
              <a:buNone/>
            </a:pPr>
            <a:r>
              <a:rPr lang="nl-NL" sz="2400" i="1" noProof="1" smtClean="0"/>
              <a:t>Qu’est-ce que la propriété?, </a:t>
            </a:r>
            <a:r>
              <a:rPr lang="nl-NL" sz="2400" noProof="1" smtClean="0"/>
              <a:t>1840</a:t>
            </a:r>
            <a:endParaRPr lang="nl-NL" sz="2400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11898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8153400" cy="304800"/>
          </a:xfrm>
        </p:spPr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concentratie van vermogen door de rente?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6706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third systematic effect of interest on society is its continuous transfer of wealth from the vast majority to a small minority. The wealthiest people and organizations own most interest-bearing assets. They receive an uninterrupted rent from whoever needs to borrow in order to obtain the necessary medium of </a:t>
            </a:r>
            <a:r>
              <a:rPr lang="en-US" dirty="0" smtClean="0"/>
              <a:t>exchange.</a:t>
            </a:r>
          </a:p>
          <a:p>
            <a:pPr marL="0" indent="0">
              <a:buNone/>
            </a:pPr>
            <a:endParaRPr lang="en-US" noProof="1" smtClean="0"/>
          </a:p>
          <a:p>
            <a:pPr marL="0" indent="0">
              <a:buNone/>
            </a:pPr>
            <a:r>
              <a:rPr lang="en-US" sz="2400" dirty="0" err="1" smtClean="0"/>
              <a:t>Lietaer</a:t>
            </a:r>
            <a:r>
              <a:rPr lang="en-US" sz="2400" dirty="0" smtClean="0"/>
              <a:t>, </a:t>
            </a:r>
            <a:r>
              <a:rPr lang="en-US" sz="2400" i="1" dirty="0" smtClean="0"/>
              <a:t>The Future of Money</a:t>
            </a:r>
            <a:r>
              <a:rPr lang="en-US" sz="2400" dirty="0" smtClean="0"/>
              <a:t>, 2001, </a:t>
            </a:r>
            <a:r>
              <a:rPr lang="en-US" sz="2400" dirty="0" smtClean="0"/>
              <a:t>blz. </a:t>
            </a:r>
            <a:r>
              <a:rPr lang="en-US" sz="2400" dirty="0" smtClean="0"/>
              <a:t>53</a:t>
            </a:r>
            <a:endParaRPr lang="nl-NL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19873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dankzij de rente?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507288" cy="481466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three side effects of interest – competition, the need for perpetual growth and wealth concentration – are the hidden engines that have propelled us into and through the Industrial </a:t>
            </a:r>
            <a:r>
              <a:rPr lang="en-US" sz="3200" dirty="0" smtClean="0"/>
              <a:t>Revolution.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noProof="1" smtClean="0"/>
              <a:t>Lietaer</a:t>
            </a:r>
            <a:r>
              <a:rPr lang="en-US" dirty="0" smtClean="0"/>
              <a:t>, </a:t>
            </a:r>
            <a:r>
              <a:rPr lang="en-US" i="1" dirty="0"/>
              <a:t>The Future of Money</a:t>
            </a:r>
            <a:r>
              <a:rPr lang="en-US" dirty="0"/>
              <a:t>, 2001, blz. </a:t>
            </a:r>
            <a:r>
              <a:rPr lang="en-US" dirty="0" smtClean="0"/>
              <a:t>55</a:t>
            </a:r>
            <a:endParaRPr lang="en-US" dirty="0"/>
          </a:p>
          <a:p>
            <a:pPr marL="0" indent="0">
              <a:buNone/>
            </a:pPr>
            <a:endParaRPr lang="nl-NL" sz="32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13140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/>
              <a:t>C3 netwerk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147248" cy="481466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nl-NL" u="sng" dirty="0"/>
              <a:t>activa                                                         passiva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v</a:t>
            </a:r>
            <a:r>
              <a:rPr lang="nl-NL" dirty="0" smtClean="0"/>
              <a:t>ordering op B + </a:t>
            </a:r>
            <a:r>
              <a:rPr lang="nl-NL" dirty="0"/>
              <a:t>10     </a:t>
            </a:r>
            <a:r>
              <a:rPr lang="nl-NL" dirty="0" smtClean="0"/>
              <a:t>        sald</a:t>
            </a:r>
            <a:r>
              <a:rPr lang="nl-NL" dirty="0"/>
              <a:t>o</a:t>
            </a:r>
            <a:r>
              <a:rPr lang="nl-NL" dirty="0" smtClean="0"/>
              <a:t> A              + 10</a:t>
            </a:r>
          </a:p>
          <a:p>
            <a:pPr marL="0" indent="0">
              <a:buNone/>
            </a:pPr>
            <a:r>
              <a:rPr lang="nl-NL" dirty="0" smtClean="0"/>
              <a:t>------------------------------------------------------------------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        saldo A              - 10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	        saldo C             + 10   </a:t>
            </a:r>
            <a:endParaRPr lang="nl-NL" dirty="0"/>
          </a:p>
          <a:p>
            <a:pPr marL="0" indent="0">
              <a:buNone/>
            </a:pPr>
            <a:endParaRPr lang="nl-NL" u="sng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cxnSp>
        <p:nvCxnSpPr>
          <p:cNvPr id="6" name="Rechte verbindingslijn 5"/>
          <p:cNvCxnSpPr/>
          <p:nvPr/>
        </p:nvCxnSpPr>
        <p:spPr bwMode="auto">
          <a:xfrm flipH="1">
            <a:off x="4469160" y="1412776"/>
            <a:ext cx="30832" cy="3158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059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creatie en vernietiging </a:t>
            </a:r>
            <a:r>
              <a:rPr lang="nl-NL" sz="1800" i="1" dirty="0" smtClean="0">
                <a:latin typeface="Times New Roman" pitchFamily="18" charset="0"/>
                <a:cs typeface="Times New Roman" pitchFamily="18" charset="0"/>
              </a:rPr>
              <a:t>noppes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 etc.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147248" cy="4742656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activa                                                         passiva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vordering op A 	+ </a:t>
            </a:r>
            <a:r>
              <a:rPr lang="nl-NL" dirty="0"/>
              <a:t>10     </a:t>
            </a:r>
            <a:r>
              <a:rPr lang="nl-NL" dirty="0" smtClean="0"/>
              <a:t>  	saldo B            + </a:t>
            </a:r>
            <a:r>
              <a:rPr lang="nl-NL" dirty="0"/>
              <a:t>10</a:t>
            </a:r>
          </a:p>
          <a:p>
            <a:pPr marL="0" indent="0">
              <a:buNone/>
            </a:pPr>
            <a:r>
              <a:rPr lang="nl-NL" dirty="0" smtClean="0"/>
              <a:t>------------------------------------------------------------------</a:t>
            </a:r>
          </a:p>
          <a:p>
            <a:pPr marL="0" indent="0">
              <a:buNone/>
            </a:pPr>
            <a:r>
              <a:rPr lang="nl-NL" dirty="0"/>
              <a:t>v</a:t>
            </a:r>
            <a:r>
              <a:rPr lang="nl-NL" dirty="0" smtClean="0"/>
              <a:t>ordering op A  </a:t>
            </a:r>
            <a:r>
              <a:rPr lang="nl-NL" dirty="0" smtClean="0"/>
              <a:t>   </a:t>
            </a:r>
            <a:r>
              <a:rPr lang="nl-NL" dirty="0" smtClean="0"/>
              <a:t>- 10            saldo C            -  10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cxnSp>
        <p:nvCxnSpPr>
          <p:cNvPr id="6" name="Rechte verbindingslijn 5"/>
          <p:cNvCxnSpPr/>
          <p:nvPr/>
        </p:nvCxnSpPr>
        <p:spPr bwMode="auto">
          <a:xfrm>
            <a:off x="4499992" y="1412776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58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3833-B949-4D2B-A45F-39EC4D23B520}" type="datetime1">
              <a:rPr lang="nl-NL"/>
              <a:pPr/>
              <a:t>26-6-2013</a:t>
            </a:fld>
            <a:endParaRPr lang="nl-NL" sz="1000"/>
          </a:p>
        </p:txBody>
      </p:sp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Alternatieven voor het monetaire systeem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552" y="990600"/>
            <a:ext cx="8071048" cy="4526632"/>
          </a:xfrm>
        </p:spPr>
        <p:txBody>
          <a:bodyPr/>
          <a:lstStyle/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1. 100% Money of Full Reserve Banking</a:t>
            </a:r>
          </a:p>
          <a:p>
            <a:pPr marL="0" indent="0">
              <a:buNone/>
            </a:pPr>
            <a:r>
              <a:rPr lang="de-DE" noProof="1" smtClean="0"/>
              <a:t>2. </a:t>
            </a:r>
            <a:r>
              <a:rPr lang="de-DE" noProof="1"/>
              <a:t>complementaire geldvormen </a:t>
            </a:r>
            <a:r>
              <a:rPr lang="de-DE" noProof="1"/>
              <a:t>(</a:t>
            </a:r>
            <a:r>
              <a:rPr lang="de-DE" noProof="1" smtClean="0"/>
              <a:t>Lietaer)</a:t>
            </a:r>
            <a:endParaRPr lang="nl-NL" noProof="1" smtClean="0"/>
          </a:p>
          <a:p>
            <a:pPr marL="0" indent="0">
              <a:buNone/>
            </a:pPr>
            <a:r>
              <a:rPr lang="de-DE" noProof="1" smtClean="0"/>
              <a:t>	</a:t>
            </a:r>
            <a:r>
              <a:rPr lang="de-DE" noProof="1" smtClean="0"/>
              <a:t>LETS</a:t>
            </a:r>
            <a:r>
              <a:rPr lang="de-DE" noProof="1" smtClean="0"/>
              <a:t>, bitcoins etc</a:t>
            </a:r>
            <a:r>
              <a:rPr lang="de-DE" noProof="1" smtClean="0"/>
              <a:t>.</a:t>
            </a:r>
            <a:endParaRPr lang="nl-NL" noProof="1" smtClean="0"/>
          </a:p>
          <a:p>
            <a:pPr marL="0" indent="0">
              <a:buNone/>
            </a:pPr>
            <a:r>
              <a:rPr lang="de-DE" noProof="1" smtClean="0"/>
              <a:t>	Schwundgeld (Silvio Gesell)</a:t>
            </a:r>
            <a:endParaRPr lang="nl-NL" noProof="1" smtClean="0"/>
          </a:p>
          <a:p>
            <a:pPr marL="0" indent="0">
              <a:buNone/>
            </a:pPr>
            <a:r>
              <a:rPr lang="en-US" noProof="1" smtClean="0"/>
              <a:t>3. Islamitisch financieren</a:t>
            </a:r>
            <a:endParaRPr lang="nl-NL" noProof="1" smtClean="0"/>
          </a:p>
          <a:p>
            <a:pPr marL="0" indent="0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factoren die geld aantrekkelijk maken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147248" cy="4670648"/>
          </a:xfrm>
        </p:spPr>
        <p:txBody>
          <a:bodyPr/>
          <a:lstStyle/>
          <a:p>
            <a:pPr marL="0" indent="0">
              <a:buNone/>
            </a:pPr>
            <a:r>
              <a:rPr lang="nl-NL" noProof="1" smtClean="0"/>
              <a:t>carrying costs: laag </a:t>
            </a:r>
          </a:p>
          <a:p>
            <a:pPr marL="0" indent="0">
              <a:buNone/>
            </a:pPr>
            <a:endParaRPr lang="nl-NL" sz="2400" noProof="1" smtClean="0"/>
          </a:p>
          <a:p>
            <a:pPr marL="0" indent="0">
              <a:buNone/>
            </a:pPr>
            <a:r>
              <a:rPr lang="nl-NL" noProof="1" smtClean="0"/>
              <a:t>liquidity premium: hoog</a:t>
            </a:r>
          </a:p>
          <a:p>
            <a:pPr marL="0" indent="0">
              <a:buNone/>
            </a:pPr>
            <a:endParaRPr lang="nl-NL" sz="2400" noProof="1" smtClean="0"/>
          </a:p>
          <a:p>
            <a:pPr marL="0" indent="0">
              <a:buNone/>
            </a:pPr>
            <a:r>
              <a:rPr lang="nl-NL" sz="2400" noProof="1" smtClean="0"/>
              <a:t>John Maynard Keynes, </a:t>
            </a:r>
            <a:r>
              <a:rPr lang="nl-NL" sz="2400" i="1" noProof="1" smtClean="0"/>
              <a:t>The General Theory of Employment, Interest and Money</a:t>
            </a:r>
            <a:r>
              <a:rPr lang="nl-NL" sz="2400" noProof="1" smtClean="0"/>
              <a:t>, 1936, Ch. 17, ‘The essential properties of interest and money’.</a:t>
            </a:r>
          </a:p>
          <a:p>
            <a:pPr marL="0" indent="0">
              <a:buNone/>
            </a:pPr>
            <a:endParaRPr lang="nl-NL" sz="2400" noProof="1" smtClean="0"/>
          </a:p>
          <a:p>
            <a:pPr marL="0" indent="0">
              <a:buNone/>
            </a:pPr>
            <a:r>
              <a:rPr lang="nl-NL" sz="2400" noProof="1" smtClean="0"/>
              <a:t>-&gt; Silvio Gesell (1862-1930): </a:t>
            </a:r>
            <a:r>
              <a:rPr lang="nl-NL" noProof="1" smtClean="0"/>
              <a:t>Schwundgeld </a:t>
            </a:r>
            <a:r>
              <a:rPr lang="nl-NL" sz="2400" noProof="1" smtClean="0"/>
              <a:t>(kwijngeld</a:t>
            </a:r>
            <a:r>
              <a:rPr lang="nl-NL" sz="2400" dirty="0" smtClean="0"/>
              <a:t>)</a:t>
            </a:r>
            <a:endParaRPr lang="nl-NL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8014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420960"/>
          </a:xfrm>
        </p:spPr>
        <p:txBody>
          <a:bodyPr/>
          <a:lstStyle/>
          <a:p>
            <a:r>
              <a:rPr lang="nl-NL" sz="1800" dirty="0"/>
              <a:t>b</a:t>
            </a:r>
            <a:r>
              <a:rPr lang="nl-NL" sz="1800" dirty="0" smtClean="0"/>
              <a:t>asis van Islamitisch financieren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908720"/>
            <a:ext cx="8225408" cy="4824536"/>
          </a:xfrm>
        </p:spPr>
        <p:txBody>
          <a:bodyPr/>
          <a:lstStyle/>
          <a:p>
            <a:pPr>
              <a:buNone/>
            </a:pPr>
            <a:r>
              <a:rPr lang="nl-NL" sz="3600" noProof="1" smtClean="0"/>
              <a:t>shari‘a = Islamitische religieuze wet</a:t>
            </a:r>
          </a:p>
          <a:p>
            <a:pPr>
              <a:buNone/>
            </a:pPr>
            <a:r>
              <a:rPr lang="nl-NL" sz="3200" noProof="1" smtClean="0"/>
              <a:t>die steunt op</a:t>
            </a:r>
          </a:p>
          <a:p>
            <a:pPr>
              <a:buNone/>
            </a:pPr>
            <a:r>
              <a:rPr lang="nl-NL" sz="3600" noProof="1" smtClean="0"/>
              <a:t>Qur’an </a:t>
            </a:r>
          </a:p>
          <a:p>
            <a:pPr>
              <a:buNone/>
            </a:pPr>
            <a:r>
              <a:rPr lang="nl-NL" sz="3200" noProof="1" smtClean="0"/>
              <a:t>en</a:t>
            </a:r>
          </a:p>
          <a:p>
            <a:pPr>
              <a:buNone/>
            </a:pPr>
            <a:r>
              <a:rPr lang="nl-NL" sz="3600" noProof="1" smtClean="0"/>
              <a:t>Sunna</a:t>
            </a:r>
            <a:r>
              <a:rPr lang="nl-NL" sz="3200" noProof="1" smtClean="0"/>
              <a:t> = </a:t>
            </a:r>
            <a:r>
              <a:rPr lang="nl-NL" sz="3600" noProof="1" smtClean="0"/>
              <a:t>gewoonte van de Profeet</a:t>
            </a:r>
            <a:r>
              <a:rPr lang="nl-NL" sz="3200" noProof="1" smtClean="0"/>
              <a:t>, d.w.z. uitspraken en handelingen van Mohammed, zoals verhaald in de Hadith </a:t>
            </a:r>
          </a:p>
          <a:p>
            <a:pPr>
              <a:buNone/>
            </a:pPr>
            <a:r>
              <a:rPr lang="nl-NL" sz="3600" noProof="1" smtClean="0"/>
              <a:t>Hadith = overlevering, traditie</a:t>
            </a:r>
            <a:endParaRPr lang="nl-NL" sz="3600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42337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/>
              <a:t>k</a:t>
            </a:r>
            <a:r>
              <a:rPr lang="nl-NL" sz="1800" dirty="0" smtClean="0"/>
              <a:t>enmerken Islamitisch financieren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980728"/>
            <a:ext cx="8712968" cy="4752528"/>
          </a:xfrm>
        </p:spPr>
        <p:txBody>
          <a:bodyPr/>
          <a:lstStyle/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sz="3200" noProof="1" smtClean="0"/>
              <a:t>verbod op</a:t>
            </a:r>
          </a:p>
          <a:p>
            <a:pPr>
              <a:buFontTx/>
              <a:buChar char="-"/>
            </a:pPr>
            <a:r>
              <a:rPr lang="nl-NL" sz="3200" noProof="1" smtClean="0"/>
              <a:t>riba = toename, surplus = rente?</a:t>
            </a:r>
          </a:p>
          <a:p>
            <a:pPr>
              <a:buFontTx/>
              <a:buChar char="-"/>
            </a:pPr>
            <a:r>
              <a:rPr lang="nl-NL" sz="3200" noProof="1" smtClean="0"/>
              <a:t>gharar = onzekerheid, onnodig risico</a:t>
            </a:r>
          </a:p>
          <a:p>
            <a:pPr>
              <a:buFontTx/>
              <a:buChar char="-"/>
            </a:pPr>
            <a:r>
              <a:rPr lang="nl-NL" sz="3200" noProof="1" smtClean="0"/>
              <a:t>maysir = kansspel, gokken</a:t>
            </a:r>
          </a:p>
          <a:p>
            <a:pPr>
              <a:buFontTx/>
              <a:buChar char="-"/>
            </a:pPr>
            <a:r>
              <a:rPr lang="nl-NL" sz="3200" noProof="1" smtClean="0"/>
              <a:t>haram goederen en diensten</a:t>
            </a:r>
          </a:p>
          <a:p>
            <a:pPr>
              <a:buFontTx/>
              <a:buChar char="-"/>
            </a:pP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36688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492968"/>
          </a:xfrm>
        </p:spPr>
        <p:txBody>
          <a:bodyPr/>
          <a:lstStyle/>
          <a:p>
            <a:r>
              <a:rPr lang="nl-NL" sz="1800" noProof="1" smtClean="0"/>
              <a:t>riba = rente</a:t>
            </a:r>
            <a:r>
              <a:rPr lang="nl-NL" sz="1800" dirty="0" smtClean="0"/>
              <a:t>?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670648"/>
          </a:xfrm>
        </p:spPr>
        <p:txBody>
          <a:bodyPr/>
          <a:lstStyle/>
          <a:p>
            <a:pPr>
              <a:buNone/>
            </a:pPr>
            <a:r>
              <a:rPr lang="nl-NL" i="1" dirty="0" smtClean="0"/>
              <a:t>Soera 3: 130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3200" dirty="0" smtClean="0"/>
              <a:t>O gij die gelooft, eet niet de woeker met veelvoudige verdubbeling, en vreest God opdat gij wellicht wél zult varen.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Bron: </a:t>
            </a:r>
            <a:r>
              <a:rPr lang="nl-NL" i="1" dirty="0" smtClean="0"/>
              <a:t>De </a:t>
            </a:r>
            <a:r>
              <a:rPr lang="nl-NL" i="1" noProof="1" smtClean="0"/>
              <a:t>Koran</a:t>
            </a:r>
            <a:r>
              <a:rPr lang="nl-NL" noProof="1" smtClean="0"/>
              <a:t>, vertaling J.H. Kramers, bewerkt door A. Jaber en J.J.G. Jansen, 17e dr., Amsterdam: De </a:t>
            </a:r>
            <a:r>
              <a:rPr lang="nl-NL" dirty="0" smtClean="0"/>
              <a:t>Arbeiderspers 1997.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6634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implicaties verbod op gharar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742656"/>
          </a:xfrm>
        </p:spPr>
        <p:txBody>
          <a:bodyPr/>
          <a:lstStyle/>
          <a:p>
            <a:r>
              <a:rPr lang="nl-NL" sz="2400" noProof="1" smtClean="0"/>
              <a:t>- prestatie en tegenprestatie moeten exact omschreven zijn, d.w.z. de hoeveelheid, de kwaliteit, de prijs en de leveringsdatum moeten vermeld worden; </a:t>
            </a:r>
          </a:p>
          <a:p>
            <a:r>
              <a:rPr lang="nl-NL" sz="2400" noProof="1" smtClean="0"/>
              <a:t>- de te verhandelen goederen dienen reeds te bestaan en in bezit van de leverende partij te zijn op het moment dat de overeenkomst gesloten wordt. </a:t>
            </a:r>
          </a:p>
          <a:p>
            <a:pPr marL="0" indent="0">
              <a:buNone/>
            </a:pPr>
            <a:endParaRPr lang="nl-NL" sz="2400" noProof="1" smtClean="0"/>
          </a:p>
          <a:p>
            <a:pPr marL="0" indent="0">
              <a:buNone/>
            </a:pPr>
            <a:r>
              <a:rPr lang="nl-NL" sz="2400" noProof="1" smtClean="0"/>
              <a:t>-&gt; termijntransacties liggen moeilijk, </a:t>
            </a:r>
          </a:p>
          <a:p>
            <a:pPr marL="0" indent="0">
              <a:buNone/>
            </a:pPr>
            <a:r>
              <a:rPr lang="nl-NL" sz="2400" noProof="1" smtClean="0"/>
              <a:t>     geen conventionele verzekeringen</a:t>
            </a:r>
          </a:p>
          <a:p>
            <a:pPr marL="0" indent="0">
              <a:buNone/>
            </a:pPr>
            <a:endParaRPr lang="nl-NL" sz="2400" noProof="1" smtClean="0"/>
          </a:p>
          <a:p>
            <a:pPr marL="0" indent="0">
              <a:buNone/>
            </a:pPr>
            <a:r>
              <a:rPr lang="nl-NL" sz="2400" noProof="1" smtClean="0"/>
              <a:t>Uitzondering: </a:t>
            </a:r>
            <a:r>
              <a:rPr lang="nl-NL" sz="2400" i="1" noProof="1" smtClean="0"/>
              <a:t>bai salam</a:t>
            </a:r>
            <a:r>
              <a:rPr lang="nl-NL" sz="2400" noProof="1" smtClean="0"/>
              <a:t> = afnemerskrediet, in landbouw, vaak uitgebreid tot </a:t>
            </a:r>
            <a:r>
              <a:rPr lang="nl-NL" sz="2400" i="1" noProof="1" smtClean="0"/>
              <a:t>fungibele goederen</a:t>
            </a:r>
            <a:endParaRPr lang="nl-NL" sz="2400" noProof="1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32817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implicaties verbod op maysir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742656"/>
          </a:xfrm>
        </p:spPr>
        <p:txBody>
          <a:bodyPr/>
          <a:lstStyle/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Verbod op maysir = verbod op kansspel, gokken</a:t>
            </a:r>
          </a:p>
          <a:p>
            <a:pPr marL="0" indent="0">
              <a:buNone/>
            </a:pPr>
            <a:endParaRPr lang="nl-NL" noProof="1" smtClean="0"/>
          </a:p>
          <a:p>
            <a:pPr marL="0" indent="0">
              <a:buNone/>
            </a:pPr>
            <a:r>
              <a:rPr lang="nl-NL" noProof="1" smtClean="0"/>
              <a:t>-&gt; geen speculatie</a:t>
            </a:r>
          </a:p>
          <a:p>
            <a:pPr marL="0" indent="0">
              <a:buNone/>
            </a:pPr>
            <a:r>
              <a:rPr lang="nl-NL" noProof="1" smtClean="0"/>
              <a:t>     geen conventionele verzekeringen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42276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haram goederen en diensten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814664"/>
          </a:xfrm>
        </p:spPr>
        <p:txBody>
          <a:bodyPr/>
          <a:lstStyle/>
          <a:p>
            <a:pPr marL="0" indent="0">
              <a:buNone/>
            </a:pPr>
            <a:r>
              <a:rPr lang="nl-NL" noProof="1" smtClean="0"/>
              <a:t>haram = verboden volgens religieuze wetgeving:</a:t>
            </a:r>
          </a:p>
          <a:p>
            <a:pPr>
              <a:buFontTx/>
              <a:buChar char="-"/>
            </a:pPr>
            <a:r>
              <a:rPr lang="nl-NL" noProof="1" smtClean="0"/>
              <a:t>varkensvlees</a:t>
            </a:r>
          </a:p>
          <a:p>
            <a:pPr>
              <a:buFontTx/>
              <a:buChar char="-"/>
            </a:pPr>
            <a:r>
              <a:rPr lang="nl-NL" noProof="1" smtClean="0"/>
              <a:t>alcohol</a:t>
            </a:r>
          </a:p>
          <a:p>
            <a:pPr>
              <a:buFontTx/>
              <a:buChar char="-"/>
            </a:pPr>
            <a:r>
              <a:rPr lang="nl-NL" noProof="1" smtClean="0"/>
              <a:t>tabaksproducten</a:t>
            </a:r>
          </a:p>
          <a:p>
            <a:pPr>
              <a:buFontTx/>
              <a:buChar char="-"/>
            </a:pPr>
            <a:r>
              <a:rPr lang="nl-NL" noProof="1" smtClean="0"/>
              <a:t>adult entertainment</a:t>
            </a:r>
          </a:p>
          <a:p>
            <a:pPr>
              <a:buFontTx/>
              <a:buChar char="-"/>
            </a:pPr>
            <a:r>
              <a:rPr lang="nl-NL" noProof="1" smtClean="0"/>
              <a:t>vermaaksindustrie (film, videoclips, de meeste muziek - popconcerten)</a:t>
            </a:r>
          </a:p>
          <a:p>
            <a:pPr>
              <a:buFontTx/>
              <a:buChar char="-"/>
            </a:pPr>
            <a:r>
              <a:rPr lang="nl-NL" noProof="1" smtClean="0"/>
              <a:t>hotels</a:t>
            </a:r>
          </a:p>
          <a:p>
            <a:pPr>
              <a:buFontTx/>
              <a:buChar char="-"/>
            </a:pPr>
            <a:r>
              <a:rPr lang="nl-NL" noProof="1" smtClean="0"/>
              <a:t>wapenindustrie (met uitzonderingen)</a:t>
            </a:r>
          </a:p>
          <a:p>
            <a:pPr marL="0" indent="0">
              <a:buNone/>
            </a:pPr>
            <a:endParaRPr lang="nl-NL" noProof="1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4798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764704"/>
          </a:xfrm>
        </p:spPr>
        <p:txBody>
          <a:bodyPr/>
          <a:lstStyle/>
          <a:p>
            <a:r>
              <a:rPr lang="nl-NL" sz="1800" dirty="0" smtClean="0"/>
              <a:t>PLS (met 50/50 verdeling winst) versus conventioneel financieren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90600"/>
            <a:ext cx="8640960" cy="4814664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</a:t>
            </a:r>
            <a:r>
              <a:rPr lang="nl-NL" dirty="0" smtClean="0"/>
              <a:t>pbrengst	          voor lener               voor bank</a:t>
            </a:r>
          </a:p>
          <a:p>
            <a:pPr marL="0" indent="0">
              <a:buNone/>
            </a:pPr>
            <a:r>
              <a:rPr lang="nl-NL" u="sng" dirty="0" smtClean="0"/>
              <a:t>project	conventioneel   PLS    conventioneel PLS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0%		- 10		0		10	0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5%		- 5		2 ½		10	2 ½ 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10%		0		5		10	5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15%		5		7 ½		10	7 ½ 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20%		10		10		10	10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25%		15		12 ½		10	12 ½</a:t>
            </a:r>
          </a:p>
          <a:p>
            <a:pPr marL="838200" lvl="2" indent="0">
              <a:buNone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30%		20		15		10	15	</a:t>
            </a:r>
            <a:endParaRPr lang="nl-NL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38200" lvl="2" indent="0">
              <a:buNone/>
            </a:pPr>
            <a:endParaRPr lang="nl-NL" u="sng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5033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murabaha en ijara</a:t>
            </a:r>
            <a:endParaRPr lang="nl-NL" sz="1800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5102696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nl-NL" sz="3200" b="1" noProof="1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3200" b="1" i="1" noProof="1" smtClean="0"/>
              <a:t>- murâbaha</a:t>
            </a:r>
            <a:r>
              <a:rPr lang="nl-NL" sz="3200" b="1" noProof="1" smtClean="0"/>
              <a:t> = mark-up contract; financier koopt een goed en verkoopt </a:t>
            </a:r>
            <a:r>
              <a:rPr lang="nl-NL" sz="3200" b="1" noProof="1" smtClean="0"/>
              <a:t>dat met </a:t>
            </a:r>
            <a:r>
              <a:rPr lang="nl-NL" sz="3200" b="1" noProof="1" smtClean="0"/>
              <a:t>winstopslag door aan cliënt (vaak incl.</a:t>
            </a:r>
            <a:r>
              <a:rPr lang="nl-NL" b="1" noProof="1" smtClean="0"/>
              <a:t> </a:t>
            </a:r>
            <a:r>
              <a:rPr lang="nl-NL" sz="3200" b="1" i="1" noProof="1" smtClean="0"/>
              <a:t>bai’muajjal =</a:t>
            </a:r>
            <a:r>
              <a:rPr lang="nl-NL" sz="3200" b="1" noProof="1" smtClean="0"/>
              <a:t> levering op krediet)</a:t>
            </a:r>
            <a:r>
              <a:rPr lang="nl-NL" sz="2400" b="1" noProof="1" smtClean="0"/>
              <a:t>.</a:t>
            </a:r>
            <a:r>
              <a:rPr lang="nl-NL" b="1" noProof="1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nl-NL" sz="3200" b="1" noProof="1" smtClean="0"/>
          </a:p>
          <a:p>
            <a:pPr marL="0" indent="0">
              <a:lnSpc>
                <a:spcPct val="90000"/>
              </a:lnSpc>
              <a:buNone/>
            </a:pPr>
            <a:r>
              <a:rPr lang="nl-NL" sz="3200" b="1" noProof="1" smtClean="0"/>
              <a:t>- </a:t>
            </a:r>
            <a:r>
              <a:rPr lang="nl-NL" sz="3200" b="1" i="1" noProof="1" smtClean="0"/>
              <a:t>ijara</a:t>
            </a:r>
            <a:r>
              <a:rPr lang="nl-NL" sz="3200" b="1" noProof="1" smtClean="0"/>
              <a:t> = leasing, en </a:t>
            </a:r>
            <a:r>
              <a:rPr lang="nl-NL" sz="3200" b="1" i="1" noProof="1" smtClean="0"/>
              <a:t>ijara wa iqtina’</a:t>
            </a:r>
            <a:r>
              <a:rPr lang="nl-NL" sz="3200" b="1" noProof="1" smtClean="0"/>
              <a:t> = lease gevolgd door koop.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10785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/>
              <a:t>o</a:t>
            </a:r>
            <a:r>
              <a:rPr lang="nl-NL" sz="1800" dirty="0" smtClean="0"/>
              <a:t>mzeilen </a:t>
            </a:r>
            <a:r>
              <a:rPr lang="nl-NL" sz="1800" dirty="0"/>
              <a:t>eis reële </a:t>
            </a:r>
            <a:r>
              <a:rPr lang="nl-NL" sz="1800" dirty="0" smtClean="0"/>
              <a:t>transactie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8146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i="1" noProof="1" smtClean="0"/>
              <a:t>bai inah </a:t>
            </a:r>
            <a:r>
              <a:rPr lang="nl-NL" noProof="1" smtClean="0"/>
              <a:t>of </a:t>
            </a:r>
            <a:r>
              <a:rPr lang="nl-NL" i="1" noProof="1" smtClean="0"/>
              <a:t>bai-al-einah: </a:t>
            </a:r>
            <a:r>
              <a:rPr lang="nl-NL" noProof="1" smtClean="0"/>
              <a:t> bank verkoopt aan de cliënt tegen uitgestelde betaling, cliënt verkoopt tegen lagere prijs, maar wel tegen contante betaling, terug aan de bank </a:t>
            </a:r>
          </a:p>
          <a:p>
            <a:pPr>
              <a:lnSpc>
                <a:spcPct val="80000"/>
              </a:lnSpc>
            </a:pPr>
            <a:endParaRPr lang="nl-NL" noProof="1" smtClean="0"/>
          </a:p>
          <a:p>
            <a:pPr>
              <a:lnSpc>
                <a:spcPct val="80000"/>
              </a:lnSpc>
            </a:pPr>
            <a:r>
              <a:rPr lang="nl-NL" i="1" noProof="1" smtClean="0"/>
              <a:t>tawarruq = </a:t>
            </a:r>
            <a:r>
              <a:rPr lang="nl-NL" noProof="1" smtClean="0"/>
              <a:t>monetisatie (van het verhandelde goed). Bank koopt een gemakkelijk verhandelbaar goed (aluminium, platinum, palmolie), verkoopt met opslag aan cliënt tegen latere betaling </a:t>
            </a:r>
            <a:r>
              <a:rPr lang="nl-NL" i="1" noProof="1" smtClean="0"/>
              <a:t>(murabaha</a:t>
            </a:r>
            <a:r>
              <a:rPr lang="nl-NL" noProof="1" smtClean="0"/>
              <a:t>)</a:t>
            </a:r>
            <a:r>
              <a:rPr lang="nl-NL" i="1" noProof="1" smtClean="0"/>
              <a:t>,</a:t>
            </a:r>
            <a:r>
              <a:rPr lang="nl-NL" noProof="1" smtClean="0"/>
              <a:t> waarna cliënt (of bank t.b.v. cliënt) het goed tegen contante betaling weer verkoopt.</a:t>
            </a:r>
            <a:endParaRPr lang="en-GB" noProof="1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35977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Positive Money</a:t>
            </a:r>
            <a:endParaRPr lang="nl-NL" sz="1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598640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www.positivemoney.org: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/>
              <a:t>Andrew Jackson, Ben Dyson and Graham Hodgson, </a:t>
            </a:r>
            <a:r>
              <a:rPr lang="en-US" i="1" dirty="0"/>
              <a:t>The Positive Money </a:t>
            </a:r>
            <a:r>
              <a:rPr lang="en-US" i="1" dirty="0" smtClean="0"/>
              <a:t>Proposal, </a:t>
            </a:r>
            <a:r>
              <a:rPr lang="en-US" dirty="0" smtClean="0"/>
              <a:t>2013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2819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/>
              <a:t>‘winst’percentages, geboden op termijndeposito’s bij HSBC Amanah Malaysia</a:t>
            </a:r>
            <a:endParaRPr lang="nl-NL" noProof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990600"/>
            <a:ext cx="8856984" cy="48866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AMANAH TERM </a:t>
            </a:r>
            <a:r>
              <a:rPr lang="en-US" sz="2400" dirty="0" smtClean="0"/>
              <a:t>DEPOSIT </a:t>
            </a:r>
            <a:r>
              <a:rPr lang="nl-NL" sz="2400" dirty="0" smtClean="0"/>
              <a:t>UPFRONT </a:t>
            </a:r>
            <a:r>
              <a:rPr lang="nl-NL" sz="2400" dirty="0"/>
              <a:t>PAYMENT SCHEME</a:t>
            </a:r>
            <a:endParaRPr lang="en-US" sz="2400" dirty="0"/>
          </a:p>
          <a:p>
            <a:pPr marL="0" indent="0">
              <a:buNone/>
            </a:pPr>
            <a:r>
              <a:rPr lang="en-US" u="sng" dirty="0"/>
              <a:t>Tenure (Month) </a:t>
            </a:r>
            <a:r>
              <a:rPr lang="en-US" u="sng" dirty="0" smtClean="0"/>
              <a:t>                     Profit </a:t>
            </a:r>
            <a:r>
              <a:rPr lang="en-US" u="sng" dirty="0"/>
              <a:t>Rate (% p.a.) 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nl-NL" dirty="0" smtClean="0"/>
              <a:t>1					2.90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  3 </a:t>
            </a:r>
            <a:r>
              <a:rPr lang="nl-NL" dirty="0"/>
              <a:t>&amp; 6 </a:t>
            </a:r>
            <a:r>
              <a:rPr lang="nl-NL" dirty="0" smtClean="0"/>
              <a:t>                          	3.00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	12                                  	3.15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         24 				 	3.20 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sz="2000" dirty="0"/>
              <a:t>bron: http://</a:t>
            </a:r>
            <a:r>
              <a:rPr lang="nl-NL" sz="2000" dirty="0" smtClean="0"/>
              <a:t>www.hsbcamanah.com.my</a:t>
            </a:r>
          </a:p>
          <a:p>
            <a:pPr marL="0" indent="0">
              <a:buNone/>
            </a:pPr>
            <a:r>
              <a:rPr lang="nl-NL" sz="2000" dirty="0" smtClean="0"/>
              <a:t>(geraadpleegd 13 mei 2013)</a:t>
            </a:r>
            <a:endParaRPr lang="nl-NL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646-FEE9-4E2C-B842-8710545C03D1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125653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7072" cy="420960"/>
          </a:xfrm>
        </p:spPr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Bankbalans: krediet verlenen = geld creëren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435280" cy="4670648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/>
              <a:t>a</a:t>
            </a:r>
            <a:r>
              <a:rPr lang="nl-NL" u="sng" dirty="0" smtClean="0"/>
              <a:t>ctiva                                                         </a:t>
            </a:r>
            <a:r>
              <a:rPr lang="nl-NL" u="sng" dirty="0"/>
              <a:t>p</a:t>
            </a:r>
            <a:r>
              <a:rPr lang="nl-NL" u="sng" dirty="0" smtClean="0"/>
              <a:t>assiva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			</a:t>
            </a:r>
          </a:p>
          <a:p>
            <a:pPr marL="0" indent="0">
              <a:buNone/>
            </a:pPr>
            <a:r>
              <a:rPr lang="nl-NL" dirty="0" smtClean="0"/>
              <a:t>krediet          + 100	    rek. courantsaldi  + 100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cxnSp>
        <p:nvCxnSpPr>
          <p:cNvPr id="6" name="Rechte verbindingslijn 5"/>
          <p:cNvCxnSpPr/>
          <p:nvPr/>
        </p:nvCxnSpPr>
        <p:spPr bwMode="auto">
          <a:xfrm>
            <a:off x="4067944" y="1916832"/>
            <a:ext cx="0" cy="1800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76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Reactie banken bij kasopname = 10, vereiste liquiditeitsratio 10%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513" cy="4886325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activa                                                         </a:t>
            </a:r>
            <a:r>
              <a:rPr lang="nl-NL" u="sng" dirty="0"/>
              <a:t>p</a:t>
            </a:r>
            <a:r>
              <a:rPr lang="nl-NL" u="sng" dirty="0" smtClean="0"/>
              <a:t>assiva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kas		      40			</a:t>
            </a:r>
          </a:p>
          <a:p>
            <a:pPr marL="0" indent="0">
              <a:buNone/>
            </a:pPr>
            <a:r>
              <a:rPr lang="nl-NL" dirty="0" smtClean="0"/>
              <a:t>krediet            360	    rek. courantsaldi     400</a:t>
            </a:r>
          </a:p>
          <a:p>
            <a:pPr marL="0" indent="0">
              <a:buNone/>
            </a:pPr>
            <a:r>
              <a:rPr lang="nl-NL" dirty="0" smtClean="0"/>
              <a:t>------------------------------------------------------------------</a:t>
            </a:r>
          </a:p>
          <a:p>
            <a:pPr marL="0" indent="0">
              <a:buNone/>
            </a:pPr>
            <a:r>
              <a:rPr lang="nl-NL" dirty="0"/>
              <a:t>k</a:t>
            </a:r>
            <a:r>
              <a:rPr lang="nl-NL" dirty="0" smtClean="0"/>
              <a:t>as                    30</a:t>
            </a:r>
          </a:p>
          <a:p>
            <a:pPr marL="0" indent="0">
              <a:buNone/>
            </a:pPr>
            <a:r>
              <a:rPr lang="nl-NL" dirty="0"/>
              <a:t>k</a:t>
            </a:r>
            <a:r>
              <a:rPr lang="nl-NL" dirty="0" smtClean="0"/>
              <a:t>rediet	     270	     rek. courantsaldi     300</a:t>
            </a:r>
          </a:p>
        </p:txBody>
      </p:sp>
      <p:cxnSp>
        <p:nvCxnSpPr>
          <p:cNvPr id="7" name="Rechte verbindingslijn 6"/>
          <p:cNvCxnSpPr/>
          <p:nvPr/>
        </p:nvCxnSpPr>
        <p:spPr bwMode="auto">
          <a:xfrm>
            <a:off x="3995936" y="141277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271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Bankbalans bij 100% Money of Full Reserve Money,  kasopname 10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147248" cy="4670648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activa                                                         passiva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kasreserve         400	      rek. courantsaldi   400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------------------------------------------------------------------</a:t>
            </a:r>
          </a:p>
          <a:p>
            <a:pPr marL="0" indent="0">
              <a:buNone/>
            </a:pPr>
            <a:r>
              <a:rPr lang="nl-NL" dirty="0" smtClean="0"/>
              <a:t>kasreserve         390           rek. courantsaldi   390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cxnSp>
        <p:nvCxnSpPr>
          <p:cNvPr id="6" name="Rechte verbindingslijn 5"/>
          <p:cNvCxnSpPr/>
          <p:nvPr/>
        </p:nvCxnSpPr>
        <p:spPr bwMode="auto">
          <a:xfrm>
            <a:off x="4177192" y="1433344"/>
            <a:ext cx="0" cy="26642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593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isico’s banken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363272" cy="4670648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 smtClean="0"/>
              <a:t>renterisico: de looptijden van de activa en de passiva verschillen, de kans bestaat dat bijv. nieuwe middelen moeten worden aangetrokken tegen hogere rente dan de activa opleveren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liquiditeitsrisico: gevaar dat deposito’s weggetrokken worden en/of dat aflopende leningen niet doorgerold kunnen worden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debiteurenrisico: gevaar dat debiteuren in gebreke blijven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operationeel risico: gevaar dat mensen en systemen niet naar behoren functioneren en de bankprocessen </a:t>
            </a:r>
            <a:r>
              <a:rPr lang="nl-NL" sz="2000" dirty="0"/>
              <a:t>nadelig </a:t>
            </a:r>
            <a:r>
              <a:rPr lang="nl-NL" sz="2000" dirty="0" smtClean="0"/>
              <a:t>beïnvloeden</a:t>
            </a:r>
            <a:endParaRPr lang="nl-NL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40671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nl-NL" sz="1800" dirty="0" smtClean="0">
                <a:latin typeface="Times New Roman" pitchFamily="18" charset="0"/>
                <a:cs typeface="Times New Roman" pitchFamily="18" charset="0"/>
              </a:rPr>
              <a:t>redietverlening door secundaire bank op de balans van die bank</a:t>
            </a:r>
            <a:endParaRPr lang="nl-N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90600"/>
            <a:ext cx="8424936" cy="4742656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activa                                                         passiva</a:t>
            </a:r>
            <a:endParaRPr lang="nl-NL" dirty="0"/>
          </a:p>
          <a:p>
            <a:pPr marL="0" indent="0">
              <a:buNone/>
            </a:pPr>
            <a:r>
              <a:rPr lang="nl-NL" sz="2400" dirty="0"/>
              <a:t>a</a:t>
            </a:r>
            <a:r>
              <a:rPr lang="nl-NL" sz="2400" dirty="0" smtClean="0"/>
              <a:t>antrekken spaargeld:</a:t>
            </a:r>
          </a:p>
          <a:p>
            <a:pPr marL="0" indent="0">
              <a:buNone/>
            </a:pPr>
            <a:r>
              <a:rPr lang="nl-NL" dirty="0" smtClean="0"/>
              <a:t>rek. courant               + 10     spaardeposito’s + 10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------------------------------------------------------------------</a:t>
            </a:r>
            <a:endParaRPr lang="nl-NL" dirty="0"/>
          </a:p>
          <a:p>
            <a:pPr marL="0" indent="0">
              <a:buNone/>
            </a:pPr>
            <a:r>
              <a:rPr lang="nl-NL" sz="2400" dirty="0"/>
              <a:t>k</a:t>
            </a:r>
            <a:r>
              <a:rPr lang="nl-NL" sz="2400" dirty="0" smtClean="0"/>
              <a:t>redietverlening: </a:t>
            </a:r>
          </a:p>
          <a:p>
            <a:pPr marL="0" indent="0">
              <a:buNone/>
            </a:pPr>
            <a:r>
              <a:rPr lang="nl-NL" dirty="0" smtClean="0"/>
              <a:t>rek. </a:t>
            </a:r>
            <a:r>
              <a:rPr lang="nl-NL" dirty="0"/>
              <a:t>courant      </a:t>
            </a:r>
            <a:r>
              <a:rPr lang="nl-NL" dirty="0" smtClean="0"/>
              <a:t>          - 10</a:t>
            </a:r>
          </a:p>
          <a:p>
            <a:pPr marL="0" indent="0">
              <a:buNone/>
            </a:pPr>
            <a:r>
              <a:rPr lang="nl-NL" dirty="0"/>
              <a:t>u</a:t>
            </a:r>
            <a:r>
              <a:rPr lang="nl-NL" dirty="0" smtClean="0"/>
              <a:t>itstaande kredieten  + 10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  <p:cxnSp>
        <p:nvCxnSpPr>
          <p:cNvPr id="6" name="Rechte verbindingslijn 5"/>
          <p:cNvCxnSpPr/>
          <p:nvPr/>
        </p:nvCxnSpPr>
        <p:spPr bwMode="auto">
          <a:xfrm>
            <a:off x="4644008" y="1412776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519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noProof="1" smtClean="0">
                <a:latin typeface="Times New Roman" pitchFamily="18" charset="0"/>
                <a:cs typeface="Times New Roman" pitchFamily="18" charset="0"/>
              </a:rPr>
              <a:t>geen near-monies</a:t>
            </a:r>
            <a:endParaRPr lang="nl-NL" sz="1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91264" cy="474265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banking system’s credit assets must be funded by non-monetary liabilities that are not subject to runs. This means that policy needs to ensure that such liabilities cannot become near-monies” </a:t>
            </a:r>
            <a:endParaRPr lang="en-US" dirty="0" smtClean="0"/>
          </a:p>
          <a:p>
            <a:pPr marL="0" indent="0">
              <a:buNone/>
            </a:pPr>
            <a:endParaRPr lang="en-US" noProof="1" smtClean="0"/>
          </a:p>
          <a:p>
            <a:pPr marL="0" indent="0">
              <a:buNone/>
            </a:pPr>
            <a:r>
              <a:rPr lang="en-US" sz="2400" noProof="1" smtClean="0"/>
              <a:t>Jaromir Benes en Michael Kumhof, </a:t>
            </a:r>
            <a:r>
              <a:rPr lang="en-US" sz="2400" i="1" noProof="1" smtClean="0"/>
              <a:t>The Chicago Plan Revisited</a:t>
            </a:r>
            <a:r>
              <a:rPr lang="en-US" sz="2400" noProof="1" smtClean="0"/>
              <a:t>, IMF Working Paper No. 12/202, blz. 5.</a:t>
            </a:r>
            <a:endParaRPr lang="nl-NL" sz="2400" noProof="1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076E-635B-4F0C-91E9-756E475E4A8C}" type="datetime1">
              <a:rPr lang="nl-NL" smtClean="0"/>
              <a:pPr/>
              <a:t>26-6-2013</a:t>
            </a:fld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38255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resentatie">
  <a:themeElements>
    <a:clrScheme name="Kantoorthema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Kantoorthema">
      <a:majorFont>
        <a:latin typeface="LucidaSansEF-Roman"/>
        <a:ea typeface=""/>
        <a:cs typeface=""/>
      </a:majorFont>
      <a:minorFont>
        <a:latin typeface="LucidaSansEF-DemiBol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pppresentatie</Template>
  <TotalTime>1234</TotalTime>
  <Words>1060</Words>
  <Application>Microsoft Office PowerPoint</Application>
  <PresentationFormat>Diavoorstelling (4:3)</PresentationFormat>
  <Paragraphs>220</Paragraphs>
  <Slides>30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1" baseType="lpstr">
      <vt:lpstr>pppresentatie</vt:lpstr>
      <vt:lpstr>Rijksacademie voor Financiën, Economie en Bedrijfsvoering</vt:lpstr>
      <vt:lpstr>Alternatieven voor het monetaire systeem</vt:lpstr>
      <vt:lpstr>Positive Money</vt:lpstr>
      <vt:lpstr>Bankbalans: krediet verlenen = geld creëren</vt:lpstr>
      <vt:lpstr>Reactie banken bij kasopname = 10, vereiste liquiditeitsratio 10%</vt:lpstr>
      <vt:lpstr>Bankbalans bij 100% Money of Full Reserve Money,  kasopname 10</vt:lpstr>
      <vt:lpstr>risico’s banken</vt:lpstr>
      <vt:lpstr>kredietverlening door secundaire bank op de balans van die bank</vt:lpstr>
      <vt:lpstr>geen near-monies</vt:lpstr>
      <vt:lpstr>transitie naar 100% money bij Benes en Kumhof  (2012, blz. 64)</vt:lpstr>
      <vt:lpstr> </vt:lpstr>
      <vt:lpstr>De problemen met kredietverlening tegen rente volgens Lietaer</vt:lpstr>
      <vt:lpstr>rente volgens Lietaer</vt:lpstr>
      <vt:lpstr>de narigheid van samengestelde interest volgens Lietaer</vt:lpstr>
      <vt:lpstr>eigendom is diefstal</vt:lpstr>
      <vt:lpstr>concentratie van vermogen door de rente?</vt:lpstr>
      <vt:lpstr>dankzij de rente?</vt:lpstr>
      <vt:lpstr>C3 netwerk</vt:lpstr>
      <vt:lpstr>creatie en vernietiging noppes etc.</vt:lpstr>
      <vt:lpstr>factoren die geld aantrekkelijk maken</vt:lpstr>
      <vt:lpstr>basis van Islamitisch financieren</vt:lpstr>
      <vt:lpstr>kenmerken Islamitisch financieren</vt:lpstr>
      <vt:lpstr>riba = rente?</vt:lpstr>
      <vt:lpstr>implicaties verbod op gharar</vt:lpstr>
      <vt:lpstr>implicaties verbod op maysir</vt:lpstr>
      <vt:lpstr>haram goederen en diensten</vt:lpstr>
      <vt:lpstr>PLS (met 50/50 verdeling winst) versus conventioneel financieren</vt:lpstr>
      <vt:lpstr>murabaha en ijara</vt:lpstr>
      <vt:lpstr>omzeilen eis reële transactie</vt:lpstr>
      <vt:lpstr>‘winst’percentages, geboden op termijndeposito’s bij HSBC Amanah Malaysia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Rijksacademie voor Financiën, Economie en Bedrijfsvoering</dc:title>
  <dc:creator>hv</dc:creator>
  <cp:lastModifiedBy>hv</cp:lastModifiedBy>
  <cp:revision>42</cp:revision>
  <dcterms:created xsi:type="dcterms:W3CDTF">2013-06-12T15:19:32Z</dcterms:created>
  <dcterms:modified xsi:type="dcterms:W3CDTF">2013-06-26T13:00:01Z</dcterms:modified>
</cp:coreProperties>
</file>